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84" r:id="rId5"/>
    <p:sldId id="385" r:id="rId6"/>
    <p:sldId id="393" r:id="rId7"/>
    <p:sldId id="395" r:id="rId8"/>
    <p:sldId id="398" r:id="rId9"/>
    <p:sldId id="377" r:id="rId10"/>
    <p:sldId id="386" r:id="rId11"/>
    <p:sldId id="396" r:id="rId12"/>
    <p:sldId id="394" r:id="rId13"/>
    <p:sldId id="391" r:id="rId14"/>
    <p:sldId id="403" r:id="rId15"/>
    <p:sldId id="405" r:id="rId16"/>
    <p:sldId id="406" r:id="rId17"/>
    <p:sldId id="404" r:id="rId18"/>
    <p:sldId id="407" r:id="rId19"/>
    <p:sldId id="408" r:id="rId20"/>
    <p:sldId id="409" r:id="rId21"/>
    <p:sldId id="381" r:id="rId22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4"/>
            <p14:sldId id="385"/>
            <p14:sldId id="393"/>
            <p14:sldId id="395"/>
            <p14:sldId id="398"/>
            <p14:sldId id="377"/>
            <p14:sldId id="386"/>
            <p14:sldId id="396"/>
            <p14:sldId id="394"/>
            <p14:sldId id="391"/>
            <p14:sldId id="403"/>
            <p14:sldId id="405"/>
            <p14:sldId id="406"/>
            <p14:sldId id="404"/>
            <p14:sldId id="407"/>
            <p14:sldId id="408"/>
            <p14:sldId id="409"/>
            <p14:sldId id="381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AF"/>
    <a:srgbClr val="7C8482"/>
    <a:srgbClr val="C78039"/>
    <a:srgbClr val="B7472A"/>
    <a:srgbClr val="E6E6E6"/>
    <a:srgbClr val="DC5924"/>
    <a:srgbClr val="000000"/>
    <a:srgbClr val="FFFFFF"/>
    <a:srgbClr val="75D1FF"/>
    <a:srgbClr val="111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84972" autoAdjust="0"/>
  </p:normalViewPr>
  <p:slideViewPr>
    <p:cSldViewPr snapToGrid="0">
      <p:cViewPr varScale="1">
        <p:scale>
          <a:sx n="113" d="100"/>
          <a:sy n="113" d="100"/>
        </p:scale>
        <p:origin x="474" y="11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2FD1487-8D8B-876A-47D7-6CAA7F950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AE1514C-5E56-4738-A1FF-4B1CFD2A3E36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A02FC-021D-0619-1D32-CFE64ACBB46C}"/>
              </a:ext>
            </a:extLst>
          </p:cNvPr>
          <p:cNvSpPr/>
          <p:nvPr/>
        </p:nvSpPr>
        <p:spPr>
          <a:xfrm>
            <a:off x="256478" y="6423102"/>
            <a:ext cx="1137424" cy="21187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595EAEA7-D26B-02BC-6D0F-E27C62604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056" y="2139696"/>
            <a:ext cx="9109075" cy="945452"/>
          </a:xfrm>
        </p:spPr>
        <p:txBody>
          <a:bodyPr/>
          <a:lstStyle/>
          <a:p>
            <a:r>
              <a:rPr lang="en-US" dirty="0"/>
              <a:t>Project 4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6CB2AFB-A869-3CD1-9671-F056871774AC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9C448-B7A0-3012-64A2-4CC55209FAE8}"/>
              </a:ext>
            </a:extLst>
          </p:cNvPr>
          <p:cNvSpPr/>
          <p:nvPr/>
        </p:nvSpPr>
        <p:spPr>
          <a:xfrm flipH="1">
            <a:off x="7720167" y="4253573"/>
            <a:ext cx="2995659" cy="704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Machine Learning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DB20E22-9D67-5276-BAB8-0BBCE0BA2EEF}"/>
              </a:ext>
            </a:extLst>
          </p:cNvPr>
          <p:cNvSpPr txBox="1">
            <a:spLocks/>
          </p:cNvSpPr>
          <p:nvPr/>
        </p:nvSpPr>
        <p:spPr>
          <a:xfrm>
            <a:off x="1365250" y="3341164"/>
            <a:ext cx="9461500" cy="757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 </a:t>
            </a:r>
            <a:r>
              <a:rPr lang="en-US" sz="3200" dirty="0">
                <a:solidFill>
                  <a:schemeClr val="tx1">
                    <a:lumMod val="65000"/>
                  </a:schemeClr>
                </a:solidFill>
              </a:rPr>
              <a:t>Trong, Luz &amp; Kirsty 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2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1C58FA-0325-0EDD-2444-EC3D3D10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A4A0EE8-B020-892A-53E3-2265B1D32AB2}"/>
              </a:ext>
            </a:extLst>
          </p:cNvPr>
          <p:cNvSpPr txBox="1">
            <a:spLocks/>
          </p:cNvSpPr>
          <p:nvPr/>
        </p:nvSpPr>
        <p:spPr>
          <a:xfrm>
            <a:off x="278512" y="229768"/>
            <a:ext cx="9107555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A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9CB7A3-AE55-9E8F-0D47-742AFDD1B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4774" y="3841044"/>
            <a:ext cx="12074338" cy="2632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E8DD8F-E028-F41C-3C77-0B781BF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" y="884910"/>
            <a:ext cx="12087225" cy="2611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33C8EE-EF3E-3AF1-348A-3208EAB9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4530664"/>
            <a:ext cx="2073979" cy="741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8BD050-8DE1-A749-E17A-357BA112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532" y="887611"/>
            <a:ext cx="1669141" cy="7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967F9-4AE1-9E4A-D9B1-DA4B27FF1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03" y="1237301"/>
            <a:ext cx="9107555" cy="480131"/>
          </a:xfrm>
        </p:spPr>
        <p:txBody>
          <a:bodyPr/>
          <a:lstStyle/>
          <a:p>
            <a:pPr algn="l"/>
            <a:r>
              <a:rPr lang="en-AU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6F9E9-FA36-0F22-9365-642FB8972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95250"/>
            <a:ext cx="6591300" cy="669607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94B744E-D6B8-E41D-2770-68F3D333875F}"/>
              </a:ext>
            </a:extLst>
          </p:cNvPr>
          <p:cNvSpPr txBox="1">
            <a:spLocks/>
          </p:cNvSpPr>
          <p:nvPr/>
        </p:nvSpPr>
        <p:spPr>
          <a:xfrm>
            <a:off x="9927336" y="5457037"/>
            <a:ext cx="2376647" cy="12557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AU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Pairplot</a:t>
            </a:r>
          </a:p>
          <a:p>
            <a:pPr algn="l"/>
            <a:r>
              <a:rPr lang="en-AU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10612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D577E-EA6C-CF6F-771F-3AD52C73F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F73ABE-CF9B-839C-B59B-F9B08F31EF59}"/>
              </a:ext>
            </a:extLst>
          </p:cNvPr>
          <p:cNvSpPr txBox="1">
            <a:spLocks/>
          </p:cNvSpPr>
          <p:nvPr/>
        </p:nvSpPr>
        <p:spPr>
          <a:xfrm>
            <a:off x="278512" y="229768"/>
            <a:ext cx="9107555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endParaRPr lang="en-A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BB26622-6D8A-6B03-E80C-49F1A651B737}"/>
              </a:ext>
            </a:extLst>
          </p:cNvPr>
          <p:cNvSpPr txBox="1">
            <a:spLocks/>
          </p:cNvSpPr>
          <p:nvPr/>
        </p:nvSpPr>
        <p:spPr>
          <a:xfrm>
            <a:off x="396368" y="229768"/>
            <a:ext cx="2211927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n-AU" sz="2800" b="1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Ordinary Least</a:t>
            </a:r>
          </a:p>
          <a:p>
            <a:pPr algn="ctr"/>
            <a:r>
              <a:rPr lang="en-AU" sz="2800" b="1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Squares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4C53E-F745-5848-8447-6D414449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13" y="765994"/>
            <a:ext cx="7906239" cy="5699894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6C9EBAB-10E3-AE05-93B8-C5C02DF0ED98}"/>
              </a:ext>
            </a:extLst>
          </p:cNvPr>
          <p:cNvSpPr txBox="1">
            <a:spLocks/>
          </p:cNvSpPr>
          <p:nvPr/>
        </p:nvSpPr>
        <p:spPr>
          <a:xfrm>
            <a:off x="3277413" y="285863"/>
            <a:ext cx="3295098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AU" sz="2800" b="1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Report</a:t>
            </a:r>
          </a:p>
        </p:txBody>
      </p:sp>
    </p:spTree>
    <p:extLst>
      <p:ext uri="{BB962C8B-B14F-4D97-AF65-F5344CB8AC3E}">
        <p14:creationId xmlns:p14="http://schemas.microsoft.com/office/powerpoint/2010/main" val="140762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D577E-EA6C-CF6F-771F-3AD52C73F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F73ABE-CF9B-839C-B59B-F9B08F31EF59}"/>
              </a:ext>
            </a:extLst>
          </p:cNvPr>
          <p:cNvSpPr txBox="1">
            <a:spLocks/>
          </p:cNvSpPr>
          <p:nvPr/>
        </p:nvSpPr>
        <p:spPr>
          <a:xfrm>
            <a:off x="278512" y="229768"/>
            <a:ext cx="9107555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endParaRPr lang="en-A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BB26622-6D8A-6B03-E80C-49F1A651B737}"/>
              </a:ext>
            </a:extLst>
          </p:cNvPr>
          <p:cNvSpPr txBox="1">
            <a:spLocks/>
          </p:cNvSpPr>
          <p:nvPr/>
        </p:nvSpPr>
        <p:spPr>
          <a:xfrm>
            <a:off x="413300" y="149068"/>
            <a:ext cx="2211927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n-AU" sz="2200" b="1" spc="-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Visually Assessing Model’s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5F7E9-07F8-292C-B42C-687EC1D3F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78" y="709899"/>
            <a:ext cx="5210175" cy="4248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C2A50-A4D0-05E9-52AF-660B9DEC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78" y="414583"/>
            <a:ext cx="2553056" cy="29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11D5F-E5C3-BA53-9214-DD3FC1645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" y="2375428"/>
            <a:ext cx="4935179" cy="3853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0A7497-B4AB-9E1F-593D-EC3D46D70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9" y="2118217"/>
            <a:ext cx="2372056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1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D577E-EA6C-CF6F-771F-3AD52C73FF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BF8634-5075-A43F-B169-4DA8E35A5548}"/>
              </a:ext>
            </a:extLst>
          </p:cNvPr>
          <p:cNvSpPr txBox="1">
            <a:spLocks/>
          </p:cNvSpPr>
          <p:nvPr/>
        </p:nvSpPr>
        <p:spPr>
          <a:xfrm>
            <a:off x="297562" y="331251"/>
            <a:ext cx="9107555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A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CO2 Emissions - Trends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13DFF-679E-9C15-39CB-4456EAB6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564" y="918237"/>
            <a:ext cx="9253537" cy="5232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A1205F-7165-66DD-B6F0-B3C1E7F8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834" y="6150507"/>
            <a:ext cx="262926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F5169-19C5-3E92-1B94-9DC53C226F79}"/>
              </a:ext>
            </a:extLst>
          </p:cNvPr>
          <p:cNvSpPr txBox="1">
            <a:spLocks/>
          </p:cNvSpPr>
          <p:nvPr/>
        </p:nvSpPr>
        <p:spPr>
          <a:xfrm>
            <a:off x="484735" y="233857"/>
            <a:ext cx="2047450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AU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</a:p>
          <a:p>
            <a:r>
              <a:rPr lang="en-AU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464C3-A518-3783-9178-F7AFF362E89C}"/>
              </a:ext>
            </a:extLst>
          </p:cNvPr>
          <p:cNvSpPr txBox="1"/>
          <p:nvPr/>
        </p:nvSpPr>
        <p:spPr>
          <a:xfrm>
            <a:off x="484735" y="1696183"/>
            <a:ext cx="10673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Find the best model to predict the  Energy Transition Index (ETI) ranking for each country in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The ETI ranking by country for 2020 is the ‘target variable’.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Use of the Decision Tree Supervised Learning method as a classification method to predict discrete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B2BD7B-1B69-A5E3-5F41-1F78BB5D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75" y="3082697"/>
            <a:ext cx="5820218" cy="35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12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0A7DE4A-4F9F-1614-F2C3-C516D5C5DA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251" y="263928"/>
            <a:ext cx="2133600" cy="369332"/>
          </a:xfrm>
        </p:spPr>
        <p:txBody>
          <a:bodyPr/>
          <a:lstStyle/>
          <a:p>
            <a:r>
              <a:rPr lang="en-US" sz="2000" b="1" dirty="0">
                <a:solidFill>
                  <a:srgbClr val="FFC000"/>
                </a:solidFill>
              </a:rPr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3592D-EE08-9348-93FB-C07E07732F92}"/>
              </a:ext>
            </a:extLst>
          </p:cNvPr>
          <p:cNvSpPr txBox="1"/>
          <p:nvPr/>
        </p:nvSpPr>
        <p:spPr>
          <a:xfrm>
            <a:off x="476251" y="1871296"/>
            <a:ext cx="94297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Grid Search Cross Validation: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Hyperparameters: </a:t>
            </a:r>
            <a:r>
              <a:rPr lang="en-AU" sz="2400" b="0" i="0" dirty="0">
                <a:solidFill>
                  <a:srgbClr val="242424"/>
                </a:solidFill>
                <a:effectLst/>
                <a:latin typeface="source-serif-pro"/>
              </a:rPr>
              <a:t>A hyperparameter is a parameter whose value cannot be determined from data. Criterion ‘</a:t>
            </a:r>
            <a:r>
              <a:rPr lang="en-AU" sz="2400" b="0" i="0" dirty="0" err="1">
                <a:solidFill>
                  <a:srgbClr val="242424"/>
                </a:solidFill>
                <a:effectLst/>
                <a:latin typeface="source-serif-pro"/>
              </a:rPr>
              <a:t>gini</a:t>
            </a:r>
            <a:r>
              <a:rPr lang="en-AU" sz="2400" b="0" i="0" dirty="0">
                <a:solidFill>
                  <a:srgbClr val="242424"/>
                </a:solidFill>
                <a:effectLst/>
                <a:latin typeface="source-serif-pro"/>
              </a:rPr>
              <a:t>’ and ‘entropy’ – tree specific like Random Forest.</a:t>
            </a: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Grid search: </a:t>
            </a:r>
            <a:r>
              <a:rPr lang="en-AU" sz="2400" b="0" i="0" dirty="0">
                <a:solidFill>
                  <a:srgbClr val="242424"/>
                </a:solidFill>
                <a:effectLst/>
                <a:latin typeface="source-serif-pro"/>
              </a:rPr>
              <a:t>is a tool that builds a model for every combination of hyperparameters we specify and evaluates each model to see which combination of hyperparameters creates the optimal model.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AU" sz="2400" b="1" i="0" dirty="0">
                <a:solidFill>
                  <a:srgbClr val="242424"/>
                </a:solidFill>
                <a:effectLst/>
                <a:latin typeface="source-serif-pro"/>
              </a:rPr>
              <a:t>param_grid</a:t>
            </a:r>
            <a:r>
              <a:rPr lang="en-AU" sz="2400" b="0" i="0" dirty="0">
                <a:solidFill>
                  <a:srgbClr val="242424"/>
                </a:solidFill>
                <a:effectLst/>
                <a:latin typeface="source-serif-pro"/>
              </a:rPr>
              <a:t> dictionary</a:t>
            </a:r>
            <a:r>
              <a:rPr lang="en-AU" sz="2400" dirty="0">
                <a:solidFill>
                  <a:srgbClr val="242424"/>
                </a:solidFill>
                <a:latin typeface="source-serif-pro"/>
              </a:rPr>
              <a:t> contains every hyperparameter to tweak a model along with a list of different inputs for that parameter.</a:t>
            </a:r>
          </a:p>
        </p:txBody>
      </p:sp>
    </p:spTree>
    <p:extLst>
      <p:ext uri="{BB962C8B-B14F-4D97-AF65-F5344CB8AC3E}">
        <p14:creationId xmlns:p14="http://schemas.microsoft.com/office/powerpoint/2010/main" val="188762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FDF97F9-0158-6A1A-C4C6-1DCF78E38FC7}"/>
              </a:ext>
            </a:extLst>
          </p:cNvPr>
          <p:cNvSpPr>
            <a:spLocks noChangeAspect="1"/>
          </p:cNvSpPr>
          <p:nvPr/>
        </p:nvSpPr>
        <p:spPr>
          <a:xfrm>
            <a:off x="0" y="-2233893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2967F9-4AE1-9E4A-D9B1-DA4B27FF1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66" y="673472"/>
            <a:ext cx="9107555" cy="480131"/>
          </a:xfrm>
        </p:spPr>
        <p:txBody>
          <a:bodyPr/>
          <a:lstStyle/>
          <a:p>
            <a:pPr algn="l"/>
            <a:r>
              <a:rPr lang="en-AU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-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596720-46C4-F3A9-3B77-ACCBBE19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44" y="913538"/>
            <a:ext cx="4397112" cy="2682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DACE1-0B36-25EB-080C-F772DB80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86" y="4159040"/>
            <a:ext cx="9221487" cy="2486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8485B-4B03-B6C5-079D-492F4718C36D}"/>
              </a:ext>
            </a:extLst>
          </p:cNvPr>
          <p:cNvSpPr txBox="1"/>
          <p:nvPr/>
        </p:nvSpPr>
        <p:spPr>
          <a:xfrm>
            <a:off x="1591408" y="3745746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Best Model</a:t>
            </a:r>
          </a:p>
        </p:txBody>
      </p:sp>
    </p:spTree>
    <p:extLst>
      <p:ext uri="{BB962C8B-B14F-4D97-AF65-F5344CB8AC3E}">
        <p14:creationId xmlns:p14="http://schemas.microsoft.com/office/powerpoint/2010/main" val="385772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spc="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listening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40831" y="499736"/>
            <a:ext cx="184731" cy="1200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018284-4258-32A2-F442-02446BACF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81" r="18780"/>
          <a:stretch/>
        </p:blipFill>
        <p:spPr>
          <a:xfrm>
            <a:off x="3868611" y="1"/>
            <a:ext cx="8323389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CC0C1-5F32-2A7D-CDE4-499228529C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532" y="5774439"/>
            <a:ext cx="11658600" cy="590931"/>
          </a:xfrm>
        </p:spPr>
        <p:txBody>
          <a:bodyPr/>
          <a:lstStyle/>
          <a:p>
            <a:r>
              <a:rPr lang="en-AU" dirty="0"/>
              <a:t>Global Data on Sustainable Energy – 20-year insights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51A780-A619-0331-89AA-DB89532F4ECC}"/>
              </a:ext>
            </a:extLst>
          </p:cNvPr>
          <p:cNvSpPr txBox="1"/>
          <p:nvPr/>
        </p:nvSpPr>
        <p:spPr>
          <a:xfrm>
            <a:off x="492370" y="261797"/>
            <a:ext cx="2215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TOPIC AREA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39B3E-24C6-6419-BC38-949DD03F59C2}"/>
              </a:ext>
            </a:extLst>
          </p:cNvPr>
          <p:cNvSpPr txBox="1"/>
          <p:nvPr/>
        </p:nvSpPr>
        <p:spPr>
          <a:xfrm>
            <a:off x="641838" y="2488223"/>
            <a:ext cx="2382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Identify suitable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Define steps and methods </a:t>
            </a:r>
          </a:p>
        </p:txBody>
      </p:sp>
    </p:spTree>
    <p:extLst>
      <p:ext uri="{BB962C8B-B14F-4D97-AF65-F5344CB8AC3E}">
        <p14:creationId xmlns:p14="http://schemas.microsoft.com/office/powerpoint/2010/main" val="258407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297F0-A0C9-13E3-CFB9-C1561EEDE9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787765"/>
            <a:ext cx="11658600" cy="20867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6"/>
                </a:solidFill>
              </a:rPr>
              <a:t>ydata-profiling in pandas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chemeClr val="accent6"/>
                </a:solidFill>
                <a:effectLst/>
                <a:latin typeface="-apple-system"/>
              </a:rPr>
              <a:t>The package outputs a simple and digested analysis of the data</a:t>
            </a:r>
            <a:endParaRPr lang="en-AU" dirty="0">
              <a:solidFill>
                <a:schemeClr val="accent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0B26B-A3A3-1DBC-6653-BAA7AB170A1B}"/>
              </a:ext>
            </a:extLst>
          </p:cNvPr>
          <p:cNvSpPr txBox="1"/>
          <p:nvPr/>
        </p:nvSpPr>
        <p:spPr>
          <a:xfrm>
            <a:off x="533400" y="17145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6"/>
                </a:solidFill>
              </a:rPr>
              <a:t>EXPLORATORY</a:t>
            </a:r>
          </a:p>
          <a:p>
            <a:pPr algn="ctr"/>
            <a:r>
              <a:rPr lang="en-AU" b="1" dirty="0">
                <a:solidFill>
                  <a:schemeClr val="accent6"/>
                </a:solidFill>
              </a:rPr>
              <a:t>DATA</a:t>
            </a:r>
          </a:p>
          <a:p>
            <a:pPr algn="ctr"/>
            <a:r>
              <a:rPr lang="en-AU" b="1" dirty="0">
                <a:solidFill>
                  <a:schemeClr val="accent6"/>
                </a:solidFill>
              </a:rPr>
              <a:t>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966DC-77BE-4EB8-7A7A-BDFE57AFA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45"/>
          <a:stretch/>
        </p:blipFill>
        <p:spPr>
          <a:xfrm>
            <a:off x="5958254" y="171450"/>
            <a:ext cx="6005146" cy="1191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548CB0-21E2-811E-A133-93823F2D8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29"/>
          <a:stretch/>
        </p:blipFill>
        <p:spPr>
          <a:xfrm>
            <a:off x="7622930" y="3233493"/>
            <a:ext cx="3640015" cy="2986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7DC640-2BB1-9C2C-4D61-B74FF29D8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362325"/>
            <a:ext cx="6296904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D6793F-97FD-A280-1FFE-93F27411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648" y="2142467"/>
            <a:ext cx="5487166" cy="4715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54F7F-18CB-4936-B5D2-88966A07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856"/>
            <a:ext cx="6420746" cy="477269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E0DB21-D32B-969C-D4D9-DF4DC7D01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397032"/>
          </a:xfrm>
        </p:spPr>
        <p:txBody>
          <a:bodyPr/>
          <a:lstStyle/>
          <a:p>
            <a:r>
              <a:rPr lang="en-AU" dirty="0"/>
              <a:t>Exploratory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D2B64F-8D4B-FDA1-BCAB-F0C63A76EF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47630" y="936084"/>
            <a:ext cx="3974286" cy="397032"/>
          </a:xfrm>
        </p:spPr>
        <p:txBody>
          <a:bodyPr/>
          <a:lstStyle/>
          <a:p>
            <a:r>
              <a:rPr lang="en-AU" dirty="0"/>
              <a:t>Data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E55DF-4B46-428F-DBE2-3F052D1794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0821" y="1423902"/>
            <a:ext cx="4582915" cy="397032"/>
          </a:xfrm>
        </p:spPr>
        <p:txBody>
          <a:bodyPr/>
          <a:lstStyle/>
          <a:p>
            <a:r>
              <a:rPr lang="en-AU" dirty="0"/>
              <a:t>Data transformation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028C1E-9588-D4C6-81FB-B9755E357507}"/>
              </a:ext>
            </a:extLst>
          </p:cNvPr>
          <p:cNvSpPr/>
          <p:nvPr/>
        </p:nvSpPr>
        <p:spPr>
          <a:xfrm>
            <a:off x="-71133" y="-274741"/>
            <a:ext cx="2357131" cy="13299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3190F-A4C8-CC89-E4AA-AB899A9E1FC0}"/>
              </a:ext>
            </a:extLst>
          </p:cNvPr>
          <p:cNvSpPr txBox="1"/>
          <p:nvPr/>
        </p:nvSpPr>
        <p:spPr>
          <a:xfrm>
            <a:off x="167054" y="131885"/>
            <a:ext cx="1679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Extract</a:t>
            </a:r>
          </a:p>
          <a:p>
            <a:pPr algn="ctr"/>
            <a:r>
              <a:rPr lang="en-AU" b="1" dirty="0"/>
              <a:t>Transform Load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D37DE1-72DA-1DE1-1BF8-B089C9155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180" y="6233691"/>
            <a:ext cx="2219635" cy="390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FB7E92-73E1-F966-81ED-54998B361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25" y="291956"/>
            <a:ext cx="600075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6C591-EA53-270F-CA8C-5E4B1EF80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555" y="812327"/>
            <a:ext cx="600075" cy="485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49F1BD-4474-776B-46F9-EA640A6D6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46" y="1368130"/>
            <a:ext cx="6000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8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7FAF51-FC53-D50C-54A0-D79A849E29B3}"/>
              </a:ext>
            </a:extLst>
          </p:cNvPr>
          <p:cNvSpPr txBox="1"/>
          <p:nvPr/>
        </p:nvSpPr>
        <p:spPr>
          <a:xfrm>
            <a:off x="561975" y="161925"/>
            <a:ext cx="196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Numerical Features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A92018-638C-BE1B-BD49-902126831EE5}"/>
              </a:ext>
            </a:extLst>
          </p:cNvPr>
          <p:cNvSpPr/>
          <p:nvPr/>
        </p:nvSpPr>
        <p:spPr>
          <a:xfrm>
            <a:off x="2369527" y="-175114"/>
            <a:ext cx="1219200" cy="107632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34B245-E0C9-A1F1-6061-AA6C13D29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07" y="63610"/>
            <a:ext cx="7991062" cy="67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31016" y="-49796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265021" y="2239766"/>
            <a:ext cx="11017389" cy="1801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/>
              <a:t>Visualisations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396266" y="3162946"/>
            <a:ext cx="9461500" cy="75713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CE876-0DB1-7F3B-BE2B-B3D4E18E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54" y="1837423"/>
            <a:ext cx="26765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7B50-A53D-A40E-4CF8-522C4B49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" y="122548"/>
            <a:ext cx="11912600" cy="66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6DEB5-4AD1-FF75-A3C4-F9F6623C77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FB62D-5EA5-52DC-2A17-769935A49A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8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F55B76-ABC6-36D5-0185-FD72A482527E}"/>
              </a:ext>
            </a:extLst>
          </p:cNvPr>
          <p:cNvSpPr txBox="1"/>
          <p:nvPr/>
        </p:nvSpPr>
        <p:spPr>
          <a:xfrm>
            <a:off x="3279530" y="252735"/>
            <a:ext cx="7297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accent6"/>
                </a:solidFill>
              </a:rPr>
              <a:t>Model Implementation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3D973-9477-711D-B998-E3A7567A5805}"/>
              </a:ext>
            </a:extLst>
          </p:cNvPr>
          <p:cNvSpPr txBox="1"/>
          <p:nvPr/>
        </p:nvSpPr>
        <p:spPr>
          <a:xfrm>
            <a:off x="657225" y="2609850"/>
            <a:ext cx="8867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-apple-system"/>
              </a:rPr>
              <a:t>Python</a:t>
            </a:r>
            <a:r>
              <a:rPr lang="en-AU" b="0" i="0" dirty="0">
                <a:solidFill>
                  <a:schemeClr val="bg1"/>
                </a:solidFill>
                <a:effectLst/>
                <a:latin typeface="-apple-system"/>
              </a:rPr>
              <a:t>: NumPy, Pandas, Seaborn, Matplotlib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-apple-system"/>
              </a:rPr>
              <a:t>Machine Learning</a:t>
            </a:r>
            <a:r>
              <a:rPr lang="en-AU" b="0" i="0" dirty="0">
                <a:solidFill>
                  <a:schemeClr val="bg1"/>
                </a:solidFill>
                <a:effectLst/>
                <a:latin typeface="-apple-system"/>
              </a:rPr>
              <a:t>: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  <a:latin typeface="-apple-system"/>
              </a:rPr>
              <a:t>Clustering: </a:t>
            </a:r>
            <a:r>
              <a:rPr lang="en-AU" dirty="0" err="1">
                <a:solidFill>
                  <a:schemeClr val="bg1"/>
                </a:solidFill>
                <a:latin typeface="-apple-system"/>
              </a:rPr>
              <a:t>Kmeans</a:t>
            </a:r>
            <a:r>
              <a:rPr lang="en-AU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en-AU" dirty="0" err="1">
                <a:solidFill>
                  <a:schemeClr val="bg1"/>
                </a:solidFill>
                <a:latin typeface="-apple-system"/>
              </a:rPr>
              <a:t>StandardScaler</a:t>
            </a:r>
            <a:endParaRPr lang="en-AU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chemeClr val="bg1"/>
                </a:solidFill>
                <a:effectLst/>
                <a:latin typeface="-apple-system"/>
              </a:rPr>
              <a:t>Regression Analysis: </a:t>
            </a:r>
            <a:r>
              <a:rPr lang="en-AU" i="0" dirty="0" err="1">
                <a:solidFill>
                  <a:schemeClr val="bg1"/>
                </a:solidFill>
                <a:effectLst/>
                <a:latin typeface="-apple-system"/>
              </a:rPr>
              <a:t>LinearRegression</a:t>
            </a:r>
            <a:r>
              <a:rPr lang="en-AU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en-AU" i="0" dirty="0" err="1">
                <a:solidFill>
                  <a:schemeClr val="bg1"/>
                </a:solidFill>
                <a:effectLst/>
                <a:latin typeface="-apple-system"/>
              </a:rPr>
              <a:t>statsmodels</a:t>
            </a:r>
            <a:endParaRPr lang="en-AU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  <a:latin typeface="-apple-system"/>
              </a:rPr>
              <a:t>Decision Tree Classifier: </a:t>
            </a:r>
            <a:r>
              <a:rPr lang="en-AU" dirty="0">
                <a:solidFill>
                  <a:schemeClr val="bg1"/>
                </a:solidFill>
                <a:latin typeface="-apple-system"/>
              </a:rPr>
              <a:t>Using Scikit-Learn to train a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830193152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399</TotalTime>
  <Words>341</Words>
  <Application>Microsoft Office PowerPoint</Application>
  <PresentationFormat>Widescreen</PresentationFormat>
  <Paragraphs>61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-apple-system</vt:lpstr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source-serif-pro</vt:lpstr>
      <vt:lpstr>Wingdings</vt:lpstr>
      <vt:lpstr>Storybuilding Neal Creative</vt:lpstr>
      <vt:lpstr>Project 4</vt:lpstr>
      <vt:lpstr>PowerPoint Presentation</vt:lpstr>
      <vt:lpstr>PowerPoint Presentation</vt:lpstr>
      <vt:lpstr>PowerPoint Presentation</vt:lpstr>
      <vt:lpstr>PowerPoint Presentation</vt:lpstr>
      <vt:lpstr>Visualisations</vt:lpstr>
      <vt:lpstr>PowerPoint Presentation</vt:lpstr>
      <vt:lpstr>Machine Learning</vt:lpstr>
      <vt:lpstr>PowerPoint Presentation</vt:lpstr>
      <vt:lpstr>PowerPoint Presentation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- Evaluation</vt:lpstr>
      <vt:lpstr>Thank you.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Snelgrove, Kirsty</dc:creator>
  <cp:keywords/>
  <dc:description/>
  <cp:lastModifiedBy>Luz Ortega</cp:lastModifiedBy>
  <cp:revision>17</cp:revision>
  <dcterms:created xsi:type="dcterms:W3CDTF">2023-08-28T01:42:46Z</dcterms:created>
  <dcterms:modified xsi:type="dcterms:W3CDTF">2023-08-29T11:33:45Z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035c073-4817-4c70-9940-2eb35eedfc30_Enabled">
    <vt:lpwstr>true</vt:lpwstr>
  </property>
  <property fmtid="{D5CDD505-2E9C-101B-9397-08002B2CF9AE}" pid="4" name="MSIP_Label_e035c073-4817-4c70-9940-2eb35eedfc30_SetDate">
    <vt:lpwstr>2023-08-29T01:59:36Z</vt:lpwstr>
  </property>
  <property fmtid="{D5CDD505-2E9C-101B-9397-08002B2CF9AE}" pid="5" name="MSIP_Label_e035c073-4817-4c70-9940-2eb35eedfc30_Method">
    <vt:lpwstr>Privileged</vt:lpwstr>
  </property>
  <property fmtid="{D5CDD505-2E9C-101B-9397-08002B2CF9AE}" pid="6" name="MSIP_Label_e035c073-4817-4c70-9940-2eb35eedfc30_Name">
    <vt:lpwstr>e035c073-4817-4c70-9940-2eb35eedfc30</vt:lpwstr>
  </property>
  <property fmtid="{D5CDD505-2E9C-101B-9397-08002B2CF9AE}" pid="7" name="MSIP_Label_e035c073-4817-4c70-9940-2eb35eedfc30_SiteId">
    <vt:lpwstr>143a7396-a856-47d7-8e31-62990b5bacd0</vt:lpwstr>
  </property>
  <property fmtid="{D5CDD505-2E9C-101B-9397-08002B2CF9AE}" pid="8" name="MSIP_Label_e035c073-4817-4c70-9940-2eb35eedfc30_ActionId">
    <vt:lpwstr>c0ae12a7-29ec-4770-8515-9bea9e7e3470</vt:lpwstr>
  </property>
  <property fmtid="{D5CDD505-2E9C-101B-9397-08002B2CF9AE}" pid="9" name="MSIP_Label_e035c073-4817-4c70-9940-2eb35eedfc30_ContentBits">
    <vt:lpwstr>0</vt:lpwstr>
  </property>
</Properties>
</file>